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Barlow Condensed" panose="020B0604020202020204" charset="0"/>
      <p:regular r:id="rId21"/>
      <p:bold r:id="rId22"/>
      <p:italic r:id="rId23"/>
      <p:boldItalic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0">
          <p15:clr>
            <a:srgbClr val="A4A3A4"/>
          </p15:clr>
        </p15:guide>
        <p15:guide id="2" pos="37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8241A8-F4E7-48C3-AA10-8784E465996D}">
  <a:tblStyle styleId="{3D8241A8-F4E7-48C3-AA10-8784E465996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7" d="100"/>
          <a:sy n="97" d="100"/>
        </p:scale>
        <p:origin x="612" y="84"/>
      </p:cViewPr>
      <p:guideLst>
        <p:guide orient="horz" pos="1030"/>
        <p:guide pos="37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29175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1547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cd8728cc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5cd8728cc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25cd8728cc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33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c918e8e3a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20c918e8e3a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g20c918e8e3a_0_1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5401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9313ae252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29313ae252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14258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9313ae252f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29313ae252f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29313ae252f_0_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592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cd8728cc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5cd8728cc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25cd8728cc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7754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cd8728cc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5cd8728cc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25cd8728cc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2613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cd8728cc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5cd8728cc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25cd8728cc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993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cd8728cc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5cd8728cc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25cd8728cc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2718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cd8728cc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5cd8728cc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25cd8728cc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777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Encabezado de sección">
  <p:cSld name="10_Encabezado de secció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PPT Afore XXI-0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13965"/>
            <a:ext cx="9144000" cy="515746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7048240" y="208936"/>
            <a:ext cx="1886591" cy="6000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158013" y="210414"/>
            <a:ext cx="7560000" cy="20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1990D"/>
              </a:buClr>
              <a:buSzPts val="1350"/>
              <a:buNone/>
              <a:defRPr sz="1350" b="0" i="0">
                <a:solidFill>
                  <a:srgbClr val="5199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2"/>
          </p:nvPr>
        </p:nvSpPr>
        <p:spPr>
          <a:xfrm>
            <a:off x="158014" y="650518"/>
            <a:ext cx="8718195" cy="44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3087"/>
              </a:buClr>
              <a:buSzPts val="1200"/>
              <a:buFont typeface="Arial"/>
              <a:buNone/>
              <a:defRPr sz="1200" b="0">
                <a:solidFill>
                  <a:srgbClr val="00308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785C1"/>
              </a:buClr>
              <a:buSzPts val="2800"/>
              <a:buFont typeface="Calibri"/>
              <a:buNone/>
              <a:defRPr>
                <a:solidFill>
                  <a:srgbClr val="6785C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85C1"/>
              </a:buClr>
              <a:buSzPts val="2400"/>
              <a:buFont typeface="Calibri"/>
              <a:buNone/>
              <a:defRPr>
                <a:solidFill>
                  <a:srgbClr val="6785C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85C1"/>
              </a:buClr>
              <a:buSzPts val="2000"/>
              <a:buFont typeface="Calibri"/>
              <a:buNone/>
              <a:defRPr>
                <a:solidFill>
                  <a:srgbClr val="6785C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85C1"/>
              </a:buClr>
              <a:buSzPts val="2000"/>
              <a:buFont typeface="Calibri"/>
              <a:buNone/>
              <a:defRPr>
                <a:solidFill>
                  <a:srgbClr val="6785C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3"/>
          </p:nvPr>
        </p:nvSpPr>
        <p:spPr>
          <a:xfrm>
            <a:off x="158013" y="428013"/>
            <a:ext cx="7560000" cy="20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3087"/>
              </a:buClr>
              <a:buSzPts val="1350"/>
              <a:buNone/>
              <a:defRPr sz="1350" b="0" i="0">
                <a:solidFill>
                  <a:srgbClr val="00308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 l="10708" t="20312" r="10068" b="14500"/>
          <a:stretch/>
        </p:blipFill>
        <p:spPr>
          <a:xfrm>
            <a:off x="7855527" y="127037"/>
            <a:ext cx="1167823" cy="43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4510" y="107366"/>
            <a:ext cx="921017" cy="415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4803998"/>
            <a:ext cx="6948264" cy="33950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Confidencial</a:t>
            </a:r>
            <a:endParaRPr sz="1400" b="0" i="0" u="none" strike="noStrike" cap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0" y="-8625"/>
            <a:ext cx="9144000" cy="894075"/>
          </a:xfrm>
          <a:prstGeom prst="rect">
            <a:avLst/>
          </a:prstGeom>
          <a:solidFill>
            <a:srgbClr val="161616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3491880" y="20534"/>
            <a:ext cx="562208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  <a:defRPr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 descr="Resultado de imagen para monex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442585" y="4845628"/>
            <a:ext cx="6511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055024" y="4703646"/>
            <a:ext cx="837456" cy="56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5172" y="225059"/>
            <a:ext cx="1109338" cy="491468"/>
          </a:xfrm>
          <a:prstGeom prst="rect">
            <a:avLst/>
          </a:prstGeom>
          <a:noFill/>
          <a:ln>
            <a:noFill/>
          </a:ln>
          <a:effectLst>
            <a:outerShdw blurRad="495300" sx="115000" sy="115000" algn="ctr" rotWithShape="0">
              <a:schemeClr val="lt1">
                <a:alpha val="40000"/>
              </a:scheme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675" y="-38500"/>
            <a:ext cx="9290200" cy="518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>
            <a:spLocks noGrp="1"/>
          </p:cNvSpPr>
          <p:nvPr>
            <p:ph type="ctrTitle"/>
          </p:nvPr>
        </p:nvSpPr>
        <p:spPr>
          <a:xfrm>
            <a:off x="3141475" y="1179954"/>
            <a:ext cx="5740800" cy="16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s-ES" sz="35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Farmacias del Ahorro</a:t>
            </a:r>
            <a:endParaRPr sz="35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l">
              <a:buClr>
                <a:schemeClr val="lt1"/>
              </a:buClr>
              <a:buSzPts val="3200"/>
            </a:pPr>
            <a:r>
              <a:rPr lang="es-MX" sz="30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AMEX MSI</a:t>
            </a:r>
            <a:r>
              <a:rPr lang="es-MX" sz="30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s-MX" sz="30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ES" sz="26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Análisis Causa Raíz</a:t>
            </a:r>
            <a:endParaRPr sz="16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-37675" y="-39300"/>
            <a:ext cx="2809500" cy="5182800"/>
          </a:xfrm>
          <a:prstGeom prst="rect">
            <a:avLst/>
          </a:prstGeom>
          <a:solidFill>
            <a:srgbClr val="F1F1F1">
              <a:alpha val="2039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7875" y="3570548"/>
            <a:ext cx="1319961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>
            <a:off x="7192500" y="4155325"/>
            <a:ext cx="1850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>
                <a:solidFill>
                  <a:srgbClr val="00B05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CODIFICANDO EL FUTURO</a:t>
            </a:r>
            <a:endParaRPr sz="1400" b="0" i="0" u="none" strike="noStrike" cap="non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7152725" y="4312750"/>
            <a:ext cx="170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s-ES" sz="1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Agosto 2024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5" name="Google Shape;10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888" y="1179950"/>
            <a:ext cx="1946375" cy="194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6086475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3491880" y="20534"/>
            <a:ext cx="5622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/>
              <a:t>Ficha RCA </a:t>
            </a:r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sldNum" idx="12"/>
          </p:nvPr>
        </p:nvSpPr>
        <p:spPr>
          <a:xfrm>
            <a:off x="8055024" y="4703646"/>
            <a:ext cx="8376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  <p:sp>
        <p:nvSpPr>
          <p:cNvPr id="160" name="Google Shape;160;p18"/>
          <p:cNvSpPr/>
          <p:nvPr/>
        </p:nvSpPr>
        <p:spPr>
          <a:xfrm>
            <a:off x="144400" y="1009425"/>
            <a:ext cx="8802900" cy="19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Imagen de referencia</a:t>
            </a:r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144400" y="1290771"/>
            <a:ext cx="8802900" cy="37088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  <a:buSzPts val="1100"/>
            </a:pPr>
            <a:r>
              <a:rPr lang="es-ES" sz="1050" b="1" dirty="0" smtClean="0">
                <a:solidFill>
                  <a:schemeClr val="dk1"/>
                </a:solidFill>
              </a:rPr>
              <a:t>Nota:</a:t>
            </a:r>
            <a:r>
              <a:rPr lang="es-ES" sz="1050" dirty="0" smtClean="0">
                <a:solidFill>
                  <a:schemeClr val="dk1"/>
                </a:solidFill>
              </a:rPr>
              <a:t> </a:t>
            </a:r>
            <a:r>
              <a:rPr lang="es-MX" sz="1050" dirty="0"/>
              <a:t>La validación de la transacción se puede realizar con la siguiente consulta en la base de datos de la caja: 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" sz="1050" dirty="0" smtClean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4"/>
          <a:srcRect b="34926"/>
          <a:stretch/>
        </p:blipFill>
        <p:spPr>
          <a:xfrm>
            <a:off x="1572637" y="3430426"/>
            <a:ext cx="5899880" cy="789785"/>
          </a:xfrm>
          <a:prstGeom prst="rect">
            <a:avLst/>
          </a:prstGeom>
        </p:spPr>
      </p:pic>
      <p:sp>
        <p:nvSpPr>
          <p:cNvPr id="10" name="Google Shape;161;p18"/>
          <p:cNvSpPr/>
          <p:nvPr/>
        </p:nvSpPr>
        <p:spPr>
          <a:xfrm>
            <a:off x="144400" y="2036631"/>
            <a:ext cx="8748224" cy="122015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1050" dirty="0" err="1"/>
              <a:t>select</a:t>
            </a:r>
            <a:r>
              <a:rPr lang="es-MX" sz="1050" dirty="0"/>
              <a:t> tcab.folioTransaccion,tcab.fechaTransaccion,tcab.status,msi.codigoFormaPago,msi.importePago,msi.importeComisionBancaria,msi.importeIVA,msi.estatusFormaPago</a:t>
            </a:r>
          </a:p>
          <a:p>
            <a:r>
              <a:rPr lang="es-MX" sz="1050" dirty="0" err="1"/>
              <a:t>from</a:t>
            </a:r>
            <a:r>
              <a:rPr lang="es-MX" sz="1050" dirty="0"/>
              <a:t> </a:t>
            </a:r>
            <a:r>
              <a:rPr lang="es-MX" sz="1050" dirty="0" err="1"/>
              <a:t>trnTransaccionesCab</a:t>
            </a:r>
            <a:r>
              <a:rPr lang="es-MX" sz="1050" dirty="0"/>
              <a:t> </a:t>
            </a:r>
            <a:r>
              <a:rPr lang="es-MX" sz="1050" dirty="0" err="1"/>
              <a:t>tcab</a:t>
            </a:r>
            <a:endParaRPr lang="es-MX" sz="1050" dirty="0"/>
          </a:p>
          <a:p>
            <a:r>
              <a:rPr lang="es-MX" sz="1050" dirty="0" err="1"/>
              <a:t>inner</a:t>
            </a:r>
            <a:r>
              <a:rPr lang="es-MX" sz="1050" dirty="0"/>
              <a:t> </a:t>
            </a:r>
            <a:r>
              <a:rPr lang="es-MX" sz="1050" dirty="0" err="1"/>
              <a:t>join</a:t>
            </a:r>
            <a:r>
              <a:rPr lang="es-MX" sz="1050" dirty="0"/>
              <a:t> </a:t>
            </a:r>
            <a:r>
              <a:rPr lang="es-MX" sz="1050" dirty="0" err="1"/>
              <a:t>genMovimientosCajasMsiDet</a:t>
            </a:r>
            <a:r>
              <a:rPr lang="es-MX" sz="1050" dirty="0"/>
              <a:t> </a:t>
            </a:r>
            <a:r>
              <a:rPr lang="es-MX" sz="1050" dirty="0" err="1"/>
              <a:t>msi</a:t>
            </a:r>
            <a:r>
              <a:rPr lang="es-MX" sz="1050" dirty="0"/>
              <a:t> </a:t>
            </a:r>
            <a:r>
              <a:rPr lang="es-MX" sz="1050" dirty="0" err="1"/>
              <a:t>on</a:t>
            </a:r>
            <a:r>
              <a:rPr lang="es-MX" sz="1050" dirty="0"/>
              <a:t> </a:t>
            </a:r>
            <a:r>
              <a:rPr lang="es-MX" sz="1050" dirty="0" err="1"/>
              <a:t>tcab.codigoMovimientoCaja</a:t>
            </a:r>
            <a:r>
              <a:rPr lang="es-MX" sz="1050" dirty="0"/>
              <a:t> = </a:t>
            </a:r>
            <a:r>
              <a:rPr lang="es-MX" sz="1050" dirty="0" err="1"/>
              <a:t>msi.codigoMovimientoCaja</a:t>
            </a:r>
            <a:endParaRPr lang="es-MX" sz="1050" dirty="0"/>
          </a:p>
          <a:p>
            <a:r>
              <a:rPr lang="es-MX" sz="1050" dirty="0" err="1"/>
              <a:t>where</a:t>
            </a:r>
            <a:r>
              <a:rPr lang="es-MX" sz="1050" dirty="0"/>
              <a:t> </a:t>
            </a:r>
            <a:r>
              <a:rPr lang="es-MX" sz="1050" dirty="0" err="1"/>
              <a:t>tcab.folioTransaccion</a:t>
            </a:r>
            <a:r>
              <a:rPr lang="es-MX" sz="1050" dirty="0"/>
              <a:t> = 'V15531000003420'</a:t>
            </a:r>
          </a:p>
          <a:p>
            <a:pPr lvl="0"/>
            <a:endParaRPr lang="es-MX" sz="1050" dirty="0"/>
          </a:p>
        </p:txBody>
      </p:sp>
    </p:spTree>
    <p:extLst>
      <p:ext uri="{BB962C8B-B14F-4D97-AF65-F5344CB8AC3E}">
        <p14:creationId xmlns:p14="http://schemas.microsoft.com/office/powerpoint/2010/main" val="60795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6086475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3491880" y="20534"/>
            <a:ext cx="5622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dirty="0"/>
              <a:t>Ficha RCA</a:t>
            </a:r>
            <a:endParaRPr sz="2700"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055024" y="4703646"/>
            <a:ext cx="8376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252575" y="1559025"/>
            <a:ext cx="8768100" cy="403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ts val="900"/>
            </a:pPr>
            <a:r>
              <a:rPr lang="es-ES" sz="9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Descripción: </a:t>
            </a:r>
            <a:r>
              <a:rPr lang="es-MX" sz="900" dirty="0" smtClean="0">
                <a:ea typeface="Century Gothic"/>
              </a:rPr>
              <a:t>Desde que se realizó la actualización al punto de venta a su versión de </a:t>
            </a:r>
            <a:r>
              <a:rPr lang="es-MX" sz="900" dirty="0" err="1" smtClean="0">
                <a:ea typeface="Century Gothic"/>
              </a:rPr>
              <a:t>Farmax</a:t>
            </a:r>
            <a:r>
              <a:rPr lang="es-MX" sz="900" dirty="0" smtClean="0">
                <a:ea typeface="Century Gothic"/>
              </a:rPr>
              <a:t> OR, no se tiene ninguna transacción a MSI con AMEX</a:t>
            </a:r>
            <a:endParaRPr sz="3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9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4655075" y="2298225"/>
            <a:ext cx="4354500" cy="2499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1651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</a:pPr>
            <a:r>
              <a:rPr lang="es-ES" sz="1000" dirty="0" smtClean="0">
                <a:solidFill>
                  <a:schemeClr val="dk1"/>
                </a:solidFill>
              </a:rPr>
              <a:t>1.-  Modificación del código fuente del punto de venta, </a:t>
            </a:r>
            <a:r>
              <a:rPr lang="es-ES" sz="1000" dirty="0" smtClean="0">
                <a:solidFill>
                  <a:schemeClr val="dk1"/>
                </a:solidFill>
              </a:rPr>
              <a:t>para </a:t>
            </a:r>
            <a:r>
              <a:rPr lang="es-MX" sz="1000" dirty="0" smtClean="0">
                <a:solidFill>
                  <a:schemeClr val="dk1"/>
                </a:solidFill>
              </a:rPr>
              <a:t>activar los MSI para este tipo de tarjetas.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dirty="0">
                <a:solidFill>
                  <a:schemeClr val="dk1"/>
                </a:solidFill>
              </a:rPr>
              <a:t>                                                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000" dirty="0">
                <a:solidFill>
                  <a:schemeClr val="dk1"/>
                </a:solidFill>
              </a:rPr>
              <a:t>                               </a:t>
            </a:r>
            <a:endParaRPr sz="1700" dirty="0"/>
          </a:p>
        </p:txBody>
      </p:sp>
      <p:sp>
        <p:nvSpPr>
          <p:cNvPr id="116" name="Google Shape;116;p15"/>
          <p:cNvSpPr/>
          <p:nvPr/>
        </p:nvSpPr>
        <p:spPr>
          <a:xfrm>
            <a:off x="2485790" y="929541"/>
            <a:ext cx="2220000" cy="19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Atendió</a:t>
            </a:r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2485790" y="1171724"/>
            <a:ext cx="2220000" cy="234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2525550" y="1123050"/>
            <a:ext cx="21405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900" dirty="0" smtClean="0">
                <a:solidFill>
                  <a:schemeClr val="dk1"/>
                </a:solidFill>
                <a:latin typeface="Century Gothic"/>
                <a:sym typeface="Century Gothic"/>
              </a:rPr>
              <a:t> Víctor </a:t>
            </a:r>
            <a:r>
              <a:rPr lang="es-ES" sz="900" dirty="0" smtClean="0">
                <a:solidFill>
                  <a:schemeClr val="dk1"/>
                </a:solidFill>
                <a:latin typeface="Century Gothic"/>
                <a:sym typeface="Century Gothic"/>
              </a:rPr>
              <a:t>Murillo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4747867" y="929541"/>
            <a:ext cx="2220000" cy="19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Componente impactado</a:t>
            </a:r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4747866" y="1171724"/>
            <a:ext cx="2220000" cy="234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235675" y="929541"/>
            <a:ext cx="2220000" cy="19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Ticket </a:t>
            </a:r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235675" y="1171724"/>
            <a:ext cx="2220000" cy="234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7021901" y="929541"/>
            <a:ext cx="1998900" cy="19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Tipo de incidencia</a:t>
            </a:r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7021900" y="1171724"/>
            <a:ext cx="1998900" cy="234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252575" y="2263125"/>
            <a:ext cx="4209000" cy="2499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" dirty="0">
              <a:solidFill>
                <a:schemeClr val="dk1"/>
              </a:solidFill>
            </a:endParaRPr>
          </a:p>
          <a:p>
            <a:pPr marL="457200" lvl="0" indent="-292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s-MX" sz="1000" dirty="0" smtClean="0">
                <a:solidFill>
                  <a:schemeClr val="dk1"/>
                </a:solidFill>
              </a:rPr>
              <a:t>Se detectó qu</a:t>
            </a:r>
            <a:r>
              <a:rPr lang="es-MX" sz="1000" dirty="0" smtClean="0">
                <a:solidFill>
                  <a:schemeClr val="dk1"/>
                </a:solidFill>
              </a:rPr>
              <a:t>e después de la actualización a la versión FARMAX OR  del punto de venta no existe ninguna transacción a MSI con AMEX.</a:t>
            </a:r>
            <a:endParaRPr lang="es-MX" sz="1000" dirty="0" smtClean="0">
              <a:solidFill>
                <a:schemeClr val="dk1"/>
              </a:solidFill>
            </a:endParaRPr>
          </a:p>
          <a:p>
            <a:pPr marL="457200" lvl="0" indent="-292100" algn="just">
              <a:lnSpc>
                <a:spcPct val="115000"/>
              </a:lnSpc>
              <a:buClr>
                <a:schemeClr val="dk1"/>
              </a:buClr>
              <a:buSzPts val="1000"/>
              <a:buChar char="-"/>
            </a:pPr>
            <a:r>
              <a:rPr lang="es-MX" sz="1000" dirty="0">
                <a:solidFill>
                  <a:schemeClr val="dk1"/>
                </a:solidFill>
              </a:rPr>
              <a:t>Se ejecutó una prueba con </a:t>
            </a:r>
            <a:r>
              <a:rPr lang="es-MX" sz="1000" dirty="0" err="1">
                <a:solidFill>
                  <a:schemeClr val="dk1"/>
                </a:solidFill>
              </a:rPr>
              <a:t>debugueo</a:t>
            </a:r>
            <a:r>
              <a:rPr lang="es-MX" sz="1000" dirty="0">
                <a:solidFill>
                  <a:schemeClr val="dk1"/>
                </a:solidFill>
              </a:rPr>
              <a:t> en el código en el ambiente controlado y se detectó que existe una validación para activar los MSI, según sea el tipo de tarjeta</a:t>
            </a:r>
            <a:r>
              <a:rPr lang="es-MX" sz="1000" dirty="0" smtClean="0">
                <a:solidFill>
                  <a:schemeClr val="dk1"/>
                </a:solidFill>
              </a:rPr>
              <a:t>. Dicha validación no considera el tipo de tarjeta AMEX </a:t>
            </a:r>
            <a:endParaRPr lang="es-MX" sz="10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252575" y="2069624"/>
            <a:ext cx="4209000" cy="19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Procedimiento de diagnóstico</a:t>
            </a:r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303225" y="1221552"/>
            <a:ext cx="21405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ES" sz="900" dirty="0" smtClean="0">
                <a:latin typeface="Century Gothic"/>
                <a:ea typeface="Century Gothic"/>
                <a:cs typeface="Century Gothic"/>
                <a:sym typeface="Century Gothic"/>
              </a:rPr>
              <a:t>Reporte fuera de</a:t>
            </a:r>
            <a:r>
              <a:rPr lang="es-ES" sz="900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900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Proactivanet</a:t>
            </a:r>
            <a:endParaRPr sz="1200" dirty="0"/>
          </a:p>
        </p:txBody>
      </p:sp>
      <p:sp>
        <p:nvSpPr>
          <p:cNvPr id="128" name="Google Shape;128;p15"/>
          <p:cNvSpPr txBox="1"/>
          <p:nvPr/>
        </p:nvSpPr>
        <p:spPr>
          <a:xfrm>
            <a:off x="4785095" y="1211067"/>
            <a:ext cx="2197240" cy="19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9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s-ES" sz="9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unto de venta – </a:t>
            </a:r>
            <a:r>
              <a:rPr lang="es-ES" sz="9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Cargos a TDC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6951100" y="1309348"/>
            <a:ext cx="21405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9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existen transacciones a MSI con AMEX en FARMAX OR</a:t>
            </a:r>
            <a:endParaRPr sz="9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4655075" y="2069625"/>
            <a:ext cx="4354500" cy="19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Acciones Correctivas</a:t>
            </a:r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>
            <a:spLocks noGrp="1"/>
          </p:cNvSpPr>
          <p:nvPr>
            <p:ph type="title"/>
          </p:nvPr>
        </p:nvSpPr>
        <p:spPr>
          <a:xfrm>
            <a:off x="3491880" y="20534"/>
            <a:ext cx="5622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Ficha RCA </a:t>
            </a:r>
            <a:endParaRPr dirty="0"/>
          </a:p>
        </p:txBody>
      </p:sp>
      <p:sp>
        <p:nvSpPr>
          <p:cNvPr id="136" name="Google Shape;136;p16"/>
          <p:cNvSpPr txBox="1">
            <a:spLocks noGrp="1"/>
          </p:cNvSpPr>
          <p:nvPr>
            <p:ph type="sldNum" idx="12"/>
          </p:nvPr>
        </p:nvSpPr>
        <p:spPr>
          <a:xfrm>
            <a:off x="8055024" y="4703646"/>
            <a:ext cx="8376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  <p:graphicFrame>
        <p:nvGraphicFramePr>
          <p:cNvPr id="137" name="Google Shape;137;p16"/>
          <p:cNvGraphicFramePr/>
          <p:nvPr>
            <p:extLst>
              <p:ext uri="{D42A27DB-BD31-4B8C-83A1-F6EECF244321}">
                <p14:modId xmlns:p14="http://schemas.microsoft.com/office/powerpoint/2010/main" val="1662422774"/>
              </p:ext>
            </p:extLst>
          </p:nvPr>
        </p:nvGraphicFramePr>
        <p:xfrm>
          <a:off x="166362" y="947506"/>
          <a:ext cx="8811275" cy="3708340"/>
        </p:xfrm>
        <a:graphic>
          <a:graphicData uri="http://schemas.openxmlformats.org/drawingml/2006/table">
            <a:tbl>
              <a:tblPr firstRow="1" bandRow="1">
                <a:noFill/>
                <a:tableStyleId>{3D8241A8-F4E7-48C3-AA10-8784E465996D}</a:tableStyleId>
              </a:tblPr>
              <a:tblGrid>
                <a:gridCol w="1499775"/>
                <a:gridCol w="2864325"/>
                <a:gridCol w="2244350"/>
                <a:gridCol w="2202825"/>
              </a:tblGrid>
              <a:tr h="483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29880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  <a:tr h="47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ES" sz="900" u="none" strike="noStrike" cap="none"/>
                        <a:t>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ES" sz="900" u="none" strike="noStrike" cap="none"/>
                        <a:t>Descripción del problema</a:t>
                      </a:r>
                      <a:endParaRPr sz="900" u="none" strike="noStrike" cap="none"/>
                    </a:p>
                  </a:txBody>
                  <a:tcPr marL="91450" marR="91450" marT="45725" marB="45725">
                    <a:solidFill>
                      <a:srgbClr val="D0D8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lang="es-ES" sz="14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ES" sz="900" dirty="0" smtClean="0"/>
                        <a:t>El</a:t>
                      </a:r>
                      <a:r>
                        <a:rPr lang="es-ES" sz="900" baseline="0" dirty="0" smtClean="0"/>
                        <a:t> punto de venta </a:t>
                      </a:r>
                      <a:r>
                        <a:rPr lang="es-ES" sz="900" baseline="0" dirty="0" smtClean="0"/>
                        <a:t>FARMAX OR no considera el tipo de tarjeta AMEX para MSI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92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ES" sz="900" u="none" strike="noStrike" cap="none"/>
                        <a:t>Primer por qué</a:t>
                      </a:r>
                      <a:endParaRPr sz="900" u="none" strike="noStrike" cap="none"/>
                    </a:p>
                  </a:txBody>
                  <a:tcPr marL="91450" marR="91450" marT="45725" marB="45725"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900" dirty="0" smtClean="0">
                          <a:solidFill>
                            <a:schemeClr val="dk1"/>
                          </a:solidFill>
                        </a:rPr>
                        <a:t>Existe un validador</a:t>
                      </a:r>
                      <a:r>
                        <a:rPr lang="es-ES" sz="900" baseline="0" dirty="0" smtClean="0">
                          <a:solidFill>
                            <a:schemeClr val="dk1"/>
                          </a:solidFill>
                        </a:rPr>
                        <a:t> en el código que considera el tipo de tarjeta para aplicar o no los MSI, en dicho validador no se tiene configurado el tipo de tarjeta AMEX</a:t>
                      </a:r>
                      <a:endParaRPr lang="es-ES" sz="900" baseline="0" dirty="0" smtClean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</a:tr>
              <a:tr h="71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ES" sz="900" u="none" strike="noStrike" cap="none"/>
                        <a:t>Segundo por qué</a:t>
                      </a:r>
                      <a:endParaRPr sz="900" u="none" strike="noStrike" cap="none"/>
                    </a:p>
                  </a:txBody>
                  <a:tcPr marL="91450" marR="91450" marT="45725" marB="45725"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</a:tr>
              <a:tr h="47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ES" sz="900" u="none" strike="noStrike" cap="none"/>
                        <a:t>Tercer por qué</a:t>
                      </a:r>
                      <a:endParaRPr sz="900" u="none" strike="noStrike" cap="none"/>
                    </a:p>
                  </a:txBody>
                  <a:tcPr marL="91450" marR="91450" marT="45725" marB="45725"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</a:tr>
              <a:tr h="465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ES" sz="900" u="none" strike="noStrike" cap="none"/>
                        <a:t>Cuarto por qué</a:t>
                      </a:r>
                      <a:endParaRPr sz="900" u="none" strike="noStrike" cap="none"/>
                    </a:p>
                  </a:txBody>
                  <a:tcPr marL="91450" marR="91450" marT="45725" marB="45725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</a:tr>
              <a:tr h="44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ES" sz="900" u="none" strike="noStrike" cap="none"/>
                        <a:t>Quinto por qué</a:t>
                      </a:r>
                      <a:endParaRPr sz="900" u="none" strike="noStrike" cap="none"/>
                    </a:p>
                  </a:txBody>
                  <a:tcPr marL="91450" marR="91450" marT="45725" marB="45725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38" name="Google Shape;138;p16"/>
          <p:cNvSpPr/>
          <p:nvPr/>
        </p:nvSpPr>
        <p:spPr>
          <a:xfrm>
            <a:off x="4380625" y="962600"/>
            <a:ext cx="2529300" cy="432900"/>
          </a:xfrm>
          <a:prstGeom prst="chevron">
            <a:avLst>
              <a:gd name="adj" fmla="val 50000"/>
            </a:avLst>
          </a:prstGeom>
          <a:solidFill>
            <a:srgbClr val="336B87"/>
          </a:solidFill>
          <a:ln w="9525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E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¿Por qué no se detectó este problema?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6774800" y="962600"/>
            <a:ext cx="2190900" cy="432900"/>
          </a:xfrm>
          <a:prstGeom prst="chevron">
            <a:avLst>
              <a:gd name="adj" fmla="val 50000"/>
            </a:avLst>
          </a:prstGeom>
          <a:solidFill>
            <a:srgbClr val="336B87"/>
          </a:solidFill>
          <a:ln w="9525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E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¿Por qué no se evitó el problema?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1666125" y="962600"/>
            <a:ext cx="2864400" cy="432900"/>
          </a:xfrm>
          <a:prstGeom prst="homePlate">
            <a:avLst>
              <a:gd name="adj" fmla="val 50000"/>
            </a:avLst>
          </a:prstGeom>
          <a:solidFill>
            <a:srgbClr val="336B87"/>
          </a:solidFill>
          <a:ln w="9525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s-ES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s-E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 qué se ha producido este problema?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6086475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3491880" y="20534"/>
            <a:ext cx="5622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dirty="0"/>
              <a:t>Ficha RCA </a:t>
            </a:r>
            <a:endParaRPr dirty="0"/>
          </a:p>
        </p:txBody>
      </p:sp>
      <p:sp>
        <p:nvSpPr>
          <p:cNvPr id="148" name="Google Shape;148;p17"/>
          <p:cNvSpPr txBox="1">
            <a:spLocks noGrp="1"/>
          </p:cNvSpPr>
          <p:nvPr>
            <p:ph type="sldNum" idx="12"/>
          </p:nvPr>
        </p:nvSpPr>
        <p:spPr>
          <a:xfrm>
            <a:off x="8055024" y="4703646"/>
            <a:ext cx="8376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  <p:sp>
        <p:nvSpPr>
          <p:cNvPr id="149" name="Google Shape;149;p17"/>
          <p:cNvSpPr/>
          <p:nvPr/>
        </p:nvSpPr>
        <p:spPr>
          <a:xfrm>
            <a:off x="144400" y="1009425"/>
            <a:ext cx="8802900" cy="19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Imagen de referencia</a:t>
            </a:r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144400" y="1251600"/>
            <a:ext cx="8802900" cy="281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050" dirty="0" smtClean="0">
                <a:solidFill>
                  <a:schemeClr val="dk1"/>
                </a:solidFill>
              </a:rPr>
              <a:t>Método </a:t>
            </a:r>
            <a:r>
              <a:rPr lang="es-ES" sz="1050" b="1" dirty="0" err="1" smtClean="0">
                <a:solidFill>
                  <a:schemeClr val="dk1"/>
                </a:solidFill>
              </a:rPr>
              <a:t>SetCardTypeInPaymentSettings</a:t>
            </a:r>
            <a:r>
              <a:rPr lang="es-ES" sz="1050" dirty="0" smtClean="0">
                <a:solidFill>
                  <a:schemeClr val="dk1"/>
                </a:solidFill>
              </a:rPr>
              <a:t>: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676" y="1654362"/>
            <a:ext cx="6198624" cy="2927921"/>
          </a:xfrm>
          <a:prstGeom prst="rect">
            <a:avLst/>
          </a:prstGeom>
        </p:spPr>
      </p:pic>
      <p:sp>
        <p:nvSpPr>
          <p:cNvPr id="10" name="Google Shape;161;p18"/>
          <p:cNvSpPr/>
          <p:nvPr/>
        </p:nvSpPr>
        <p:spPr>
          <a:xfrm>
            <a:off x="144400" y="1901473"/>
            <a:ext cx="2323497" cy="268081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 sz="105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método se encarga de leer el tipo de tarjeta desde la </a:t>
            </a:r>
            <a:r>
              <a:rPr lang="es-MX" sz="105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pinpad</a:t>
            </a:r>
            <a:r>
              <a:rPr lang="es-MX" sz="1050" dirty="0">
                <a:solidFill>
                  <a:schemeClr val="dk1"/>
                </a:solidFill>
              </a:rPr>
              <a:t> </a:t>
            </a:r>
            <a:r>
              <a:rPr lang="es-MX" sz="1050" dirty="0" smtClean="0">
                <a:solidFill>
                  <a:schemeClr val="dk1"/>
                </a:solidFill>
              </a:rPr>
              <a:t>y le asigna el valor verdadero al parámetro </a:t>
            </a:r>
            <a:r>
              <a:rPr lang="es-MX" sz="1050" dirty="0" err="1" smtClean="0">
                <a:solidFill>
                  <a:schemeClr val="dk1"/>
                </a:solidFill>
              </a:rPr>
              <a:t>cardType</a:t>
            </a:r>
            <a:r>
              <a:rPr lang="es-MX" sz="1050" dirty="0" smtClean="0">
                <a:solidFill>
                  <a:schemeClr val="dk1"/>
                </a:solidFill>
              </a:rPr>
              <a:t> </a:t>
            </a:r>
            <a:r>
              <a:rPr lang="es-MX" sz="1050" dirty="0" smtClean="0">
                <a:solidFill>
                  <a:schemeClr val="dk1"/>
                </a:solidFill>
              </a:rPr>
              <a:t>cuando el tipo de tarjeta es alguno de los siguientes: 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MX"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s-MX" sz="1050" dirty="0" smtClean="0">
                <a:solidFill>
                  <a:schemeClr val="dk1"/>
                </a:solidFill>
              </a:rPr>
              <a:t>Tarjeta de crédito</a:t>
            </a:r>
          </a:p>
          <a:p>
            <a:pPr marL="17145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s-MX" sz="105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Tarjeta de Débito </a:t>
            </a:r>
          </a:p>
          <a:p>
            <a:pPr marL="17145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s-MX" sz="1050" b="1" dirty="0" smtClean="0">
                <a:solidFill>
                  <a:schemeClr val="dk1"/>
                </a:solidFill>
              </a:rPr>
              <a:t>Tarjeta American Express</a:t>
            </a:r>
          </a:p>
          <a:p>
            <a:pPr marR="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s-MX" sz="1050" dirty="0">
              <a:solidFill>
                <a:schemeClr val="dk1"/>
              </a:solidFill>
            </a:endParaRPr>
          </a:p>
          <a:p>
            <a:pPr marR="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s-MX" sz="105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decir, para este caso: </a:t>
            </a:r>
            <a:r>
              <a:rPr lang="es-MX" sz="105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AmericanExpressCard</a:t>
            </a:r>
            <a:r>
              <a:rPr lang="es-MX" sz="105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true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6086475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3491880" y="20534"/>
            <a:ext cx="5622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/>
              <a:t>Ficha RCA </a:t>
            </a:r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sldNum" idx="12"/>
          </p:nvPr>
        </p:nvSpPr>
        <p:spPr>
          <a:xfrm>
            <a:off x="8055024" y="4703646"/>
            <a:ext cx="8376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  <p:sp>
        <p:nvSpPr>
          <p:cNvPr id="160" name="Google Shape;160;p18"/>
          <p:cNvSpPr/>
          <p:nvPr/>
        </p:nvSpPr>
        <p:spPr>
          <a:xfrm>
            <a:off x="144400" y="1009425"/>
            <a:ext cx="8802900" cy="19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Imagen de referencia</a:t>
            </a:r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144400" y="1290771"/>
            <a:ext cx="8802900" cy="91970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buSzPts val="1100"/>
            </a:pPr>
            <a:r>
              <a:rPr lang="es-ES" sz="1050" dirty="0" smtClean="0">
                <a:solidFill>
                  <a:schemeClr val="dk1"/>
                </a:solidFill>
              </a:rPr>
              <a:t>Posteriormente existe un validador para procesar el pago en el </a:t>
            </a:r>
            <a:r>
              <a:rPr lang="es-ES" sz="1050" dirty="0" err="1" smtClean="0">
                <a:solidFill>
                  <a:schemeClr val="dk1"/>
                </a:solidFill>
              </a:rPr>
              <a:t>pinpad</a:t>
            </a:r>
            <a:r>
              <a:rPr lang="es-ES" sz="1050" dirty="0" smtClean="0">
                <a:solidFill>
                  <a:schemeClr val="dk1"/>
                </a:solidFill>
              </a:rPr>
              <a:t>, dentro del método </a:t>
            </a:r>
            <a:r>
              <a:rPr lang="es-ES" sz="1050" b="1" dirty="0" err="1" smtClean="0">
                <a:solidFill>
                  <a:schemeClr val="dk1"/>
                </a:solidFill>
              </a:rPr>
              <a:t>ProcessPayment</a:t>
            </a:r>
            <a:r>
              <a:rPr lang="es-ES" sz="1050" b="1" dirty="0" smtClean="0">
                <a:solidFill>
                  <a:schemeClr val="dk1"/>
                </a:solidFill>
              </a:rPr>
              <a:t>. </a:t>
            </a:r>
            <a:r>
              <a:rPr lang="es-ES" sz="1050" dirty="0" smtClean="0">
                <a:solidFill>
                  <a:schemeClr val="dk1"/>
                </a:solidFill>
              </a:rPr>
              <a:t>Para determinar si el cobro es candidato a generar MSI, sin embargo el problema radica en que dicho validador considera únicamente que el tipo de tarjeta sea tarjeta de crédito y no de AMEX (obteniendo el tipo de tarjeta del método indicado en la diapositiva anterior </a:t>
            </a:r>
            <a:r>
              <a:rPr lang="es-ES" sz="1050" b="1" dirty="0" err="1" smtClean="0">
                <a:solidFill>
                  <a:schemeClr val="dk1"/>
                </a:solidFill>
              </a:rPr>
              <a:t>SetCardTypeInPaymentSettings</a:t>
            </a:r>
            <a:r>
              <a:rPr lang="es-ES" sz="1050" dirty="0" smtClean="0">
                <a:solidFill>
                  <a:schemeClr val="dk1"/>
                </a:solidFill>
              </a:rPr>
              <a:t>), es decir discrimina el tipo de tarjeta: Tarjeta de Débito y Tarjeta AMEX:</a:t>
            </a:r>
            <a:endParaRPr sz="105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" y="2210477"/>
            <a:ext cx="9144000" cy="24931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6086475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3491880" y="20534"/>
            <a:ext cx="5622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/>
              <a:t>Ficha RCA </a:t>
            </a:r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sldNum" idx="12"/>
          </p:nvPr>
        </p:nvSpPr>
        <p:spPr>
          <a:xfrm>
            <a:off x="8055024" y="4703646"/>
            <a:ext cx="8376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  <p:sp>
        <p:nvSpPr>
          <p:cNvPr id="160" name="Google Shape;160;p18"/>
          <p:cNvSpPr/>
          <p:nvPr/>
        </p:nvSpPr>
        <p:spPr>
          <a:xfrm>
            <a:off x="144400" y="1009425"/>
            <a:ext cx="8802900" cy="19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Imagen de referencia</a:t>
            </a:r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144400" y="1290771"/>
            <a:ext cx="8802900" cy="51702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buSzPts val="1100"/>
            </a:pPr>
            <a:r>
              <a:rPr lang="es-ES" sz="1050" b="1" dirty="0" smtClean="0">
                <a:solidFill>
                  <a:schemeClr val="dk1"/>
                </a:solidFill>
              </a:rPr>
              <a:t>Solución Propuesta:</a:t>
            </a:r>
            <a:r>
              <a:rPr lang="es-ES" sz="1050" dirty="0" smtClean="0">
                <a:solidFill>
                  <a:schemeClr val="dk1"/>
                </a:solidFill>
              </a:rPr>
              <a:t> Incluir dentro del validador del método </a:t>
            </a:r>
            <a:r>
              <a:rPr lang="es-ES" sz="1050" b="1" dirty="0" err="1" smtClean="0">
                <a:solidFill>
                  <a:schemeClr val="dk1"/>
                </a:solidFill>
              </a:rPr>
              <a:t>ProcessPayment</a:t>
            </a:r>
            <a:r>
              <a:rPr lang="es-ES" sz="1050" b="1" dirty="0" smtClean="0">
                <a:solidFill>
                  <a:schemeClr val="dk1"/>
                </a:solidFill>
              </a:rPr>
              <a:t> </a:t>
            </a:r>
            <a:r>
              <a:rPr lang="es-ES" sz="1050" dirty="0" smtClean="0">
                <a:solidFill>
                  <a:schemeClr val="dk1"/>
                </a:solidFill>
              </a:rPr>
              <a:t>el tipo de tarjeta American </a:t>
            </a:r>
            <a:r>
              <a:rPr lang="es-ES" sz="1050" dirty="0" err="1" smtClean="0">
                <a:solidFill>
                  <a:schemeClr val="dk1"/>
                </a:solidFill>
              </a:rPr>
              <a:t>express</a:t>
            </a:r>
            <a:r>
              <a:rPr lang="es-ES" sz="1050" dirty="0" smtClean="0">
                <a:solidFill>
                  <a:schemeClr val="dk1"/>
                </a:solidFill>
              </a:rPr>
              <a:t>, que se obtiene del método </a:t>
            </a:r>
            <a:r>
              <a:rPr lang="es-ES" sz="1050" b="1" dirty="0" err="1" smtClean="0">
                <a:solidFill>
                  <a:schemeClr val="dk1"/>
                </a:solidFill>
              </a:rPr>
              <a:t>SetCardTypeInPaymentSettings</a:t>
            </a:r>
            <a:r>
              <a:rPr lang="es-ES" sz="1050" dirty="0">
                <a:solidFill>
                  <a:schemeClr val="dk1"/>
                </a:solidFill>
              </a:rPr>
              <a:t>:</a:t>
            </a:r>
            <a:r>
              <a:rPr lang="es-ES" sz="1050" dirty="0" smtClean="0">
                <a:solidFill>
                  <a:schemeClr val="dk1"/>
                </a:solidFill>
              </a:rPr>
              <a:t> </a:t>
            </a:r>
            <a:r>
              <a:rPr lang="es-ES" sz="1050" dirty="0" smtClean="0">
                <a:solidFill>
                  <a:schemeClr val="dk1"/>
                </a:solidFill>
              </a:rPr>
              <a:t> </a:t>
            </a:r>
            <a:endParaRPr sz="105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" y="1824583"/>
            <a:ext cx="9144000" cy="28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9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6086475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3491880" y="20534"/>
            <a:ext cx="5622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/>
              <a:t>Ficha RCA </a:t>
            </a:r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sldNum" idx="12"/>
          </p:nvPr>
        </p:nvSpPr>
        <p:spPr>
          <a:xfrm>
            <a:off x="8055024" y="4703646"/>
            <a:ext cx="8376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  <p:sp>
        <p:nvSpPr>
          <p:cNvPr id="160" name="Google Shape;160;p18"/>
          <p:cNvSpPr/>
          <p:nvPr/>
        </p:nvSpPr>
        <p:spPr>
          <a:xfrm>
            <a:off x="144400" y="1009425"/>
            <a:ext cx="8802900" cy="19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Imagen de referencia</a:t>
            </a:r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144400" y="1290771"/>
            <a:ext cx="8802900" cy="54786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050" dirty="0" smtClean="0">
                <a:solidFill>
                  <a:schemeClr val="dk1"/>
                </a:solidFill>
              </a:rPr>
              <a:t>De esta manera el punto de venta considerará cómo transacción candidata a MSI, las transacciones cobradas con tarjeta de crédito y además con Tarjeta American Express, se realizaron las pruebas correspondientes después de este cambio, obteniendo un resultado positivo: 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61;p18"/>
          <p:cNvSpPr/>
          <p:nvPr/>
        </p:nvSpPr>
        <p:spPr>
          <a:xfrm>
            <a:off x="144400" y="2094012"/>
            <a:ext cx="2919777" cy="149476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buSzPts val="1100"/>
            </a:pPr>
            <a:r>
              <a:rPr lang="es-MX" sz="1050" dirty="0">
                <a:solidFill>
                  <a:schemeClr val="dk1"/>
                </a:solidFill>
              </a:rPr>
              <a:t>1. Se inicia la venta normal hasta avanzar a la pantalla de las formas de pago, se selecciona</a:t>
            </a:r>
          </a:p>
          <a:p>
            <a:pPr lvl="0" algn="just">
              <a:lnSpc>
                <a:spcPct val="115000"/>
              </a:lnSpc>
              <a:buSzPts val="1100"/>
            </a:pPr>
            <a:r>
              <a:rPr lang="es-MX" sz="1050" dirty="0">
                <a:solidFill>
                  <a:schemeClr val="dk1"/>
                </a:solidFill>
              </a:rPr>
              <a:t>“TARJETA BANCARIA” y se ingresa el monto a pagar. Al proceder con el pago la terminal</a:t>
            </a:r>
          </a:p>
          <a:p>
            <a:pPr lvl="0" algn="just">
              <a:lnSpc>
                <a:spcPct val="115000"/>
              </a:lnSpc>
              <a:buSzPts val="1100"/>
            </a:pPr>
            <a:r>
              <a:rPr lang="es-MX" sz="1050" dirty="0">
                <a:solidFill>
                  <a:schemeClr val="dk1"/>
                </a:solidFill>
              </a:rPr>
              <a:t>solicita que se ingrese la tarjeta y en el POS aparece este mensaje: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-1" r="8393" b="43315"/>
          <a:stretch/>
        </p:blipFill>
        <p:spPr bwMode="auto">
          <a:xfrm>
            <a:off x="5882351" y="1806089"/>
            <a:ext cx="2396410" cy="29544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3233" r="8008" b="10392"/>
          <a:stretch/>
        </p:blipFill>
        <p:spPr bwMode="auto">
          <a:xfrm>
            <a:off x="3704472" y="1926479"/>
            <a:ext cx="1682755" cy="27137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292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6086475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3491880" y="20534"/>
            <a:ext cx="5622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/>
              <a:t>Ficha RCA </a:t>
            </a:r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sldNum" idx="12"/>
          </p:nvPr>
        </p:nvSpPr>
        <p:spPr>
          <a:xfrm>
            <a:off x="8055024" y="4703646"/>
            <a:ext cx="8376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  <p:sp>
        <p:nvSpPr>
          <p:cNvPr id="160" name="Google Shape;160;p18"/>
          <p:cNvSpPr/>
          <p:nvPr/>
        </p:nvSpPr>
        <p:spPr>
          <a:xfrm>
            <a:off x="144400" y="1009425"/>
            <a:ext cx="8802900" cy="19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Imagen de referencia</a:t>
            </a:r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144400" y="1290771"/>
            <a:ext cx="8802900" cy="37088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050" b="1" dirty="0" smtClean="0">
                <a:solidFill>
                  <a:schemeClr val="dk1"/>
                </a:solidFill>
              </a:rPr>
              <a:t>Resultado de la prueba:</a:t>
            </a:r>
            <a:r>
              <a:rPr lang="es-ES" sz="1050" dirty="0" smtClean="0">
                <a:solidFill>
                  <a:schemeClr val="dk1"/>
                </a:solidFill>
              </a:rPr>
              <a:t> 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61;p18"/>
          <p:cNvSpPr/>
          <p:nvPr/>
        </p:nvSpPr>
        <p:spPr>
          <a:xfrm>
            <a:off x="621264" y="1732069"/>
            <a:ext cx="2919777" cy="59057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sz="1050" dirty="0" smtClean="0"/>
              <a:t>2.- Al </a:t>
            </a:r>
            <a:r>
              <a:rPr lang="es-MX" sz="1050" dirty="0"/>
              <a:t>dar clic en “Aceptar” el POS muestra las opciones disponibles para diferir la venta a MSI.</a:t>
            </a:r>
          </a:p>
        </p:txBody>
      </p:sp>
      <p:pic>
        <p:nvPicPr>
          <p:cNvPr id="13" name="Imagen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7" b="33646"/>
          <a:stretch/>
        </p:blipFill>
        <p:spPr bwMode="auto">
          <a:xfrm>
            <a:off x="835963" y="2427923"/>
            <a:ext cx="2490380" cy="22810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61;p18"/>
          <p:cNvSpPr/>
          <p:nvPr/>
        </p:nvSpPr>
        <p:spPr>
          <a:xfrm>
            <a:off x="4842991" y="1720002"/>
            <a:ext cx="2919777" cy="59057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sz="1050" dirty="0" smtClean="0"/>
              <a:t>3.- Después </a:t>
            </a:r>
            <a:r>
              <a:rPr lang="es-MX" sz="1050" dirty="0"/>
              <a:t>de seleccionar el plazo la venta finaliza de forma exitosa</a:t>
            </a:r>
          </a:p>
        </p:txBody>
      </p:sp>
      <p:pic>
        <p:nvPicPr>
          <p:cNvPr id="15" name="Imagen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9" b="41784"/>
          <a:stretch/>
        </p:blipFill>
        <p:spPr bwMode="auto">
          <a:xfrm>
            <a:off x="4793166" y="2393066"/>
            <a:ext cx="3019425" cy="2310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135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6086475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3491880" y="20534"/>
            <a:ext cx="5622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/>
              <a:t>Ficha RCA </a:t>
            </a:r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sldNum" idx="12"/>
          </p:nvPr>
        </p:nvSpPr>
        <p:spPr>
          <a:xfrm>
            <a:off x="8055024" y="4703646"/>
            <a:ext cx="8376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  <p:sp>
        <p:nvSpPr>
          <p:cNvPr id="160" name="Google Shape;160;p18"/>
          <p:cNvSpPr/>
          <p:nvPr/>
        </p:nvSpPr>
        <p:spPr>
          <a:xfrm>
            <a:off x="144400" y="1009425"/>
            <a:ext cx="8802900" cy="19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Imagen de referencia</a:t>
            </a:r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144400" y="1290771"/>
            <a:ext cx="8802900" cy="37088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050" b="1" dirty="0" smtClean="0">
                <a:solidFill>
                  <a:schemeClr val="dk1"/>
                </a:solidFill>
              </a:rPr>
              <a:t>Resultado de la prueba:</a:t>
            </a:r>
            <a:r>
              <a:rPr lang="es-ES" sz="1050" dirty="0" smtClean="0">
                <a:solidFill>
                  <a:schemeClr val="dk1"/>
                </a:solidFill>
              </a:rPr>
              <a:t> 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61;p18"/>
          <p:cNvSpPr/>
          <p:nvPr/>
        </p:nvSpPr>
        <p:spPr>
          <a:xfrm>
            <a:off x="144400" y="1719691"/>
            <a:ext cx="8748224" cy="35491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1050" dirty="0" smtClean="0"/>
              <a:t>4.- </a:t>
            </a:r>
            <a:r>
              <a:rPr lang="es-MX" sz="1050" dirty="0"/>
              <a:t>Por último, se imprime el ticket de venta </a:t>
            </a:r>
            <a:r>
              <a:rPr lang="es-MX" sz="1050" dirty="0" smtClean="0"/>
              <a:t> y el </a:t>
            </a:r>
            <a:r>
              <a:rPr lang="es-MX" sz="1050" dirty="0" err="1" smtClean="0"/>
              <a:t>voucher</a:t>
            </a:r>
            <a:r>
              <a:rPr lang="es-MX" sz="1050" dirty="0" smtClean="0"/>
              <a:t> en </a:t>
            </a:r>
            <a:r>
              <a:rPr lang="es-MX" sz="1050" dirty="0"/>
              <a:t>donde se puede apreciar que la forma de pago fue con tarjeta AMEX a </a:t>
            </a:r>
            <a:r>
              <a:rPr lang="es-MX" sz="1050" dirty="0" smtClean="0"/>
              <a:t>MSI</a:t>
            </a:r>
            <a:endParaRPr lang="es-MX" sz="1050" dirty="0"/>
          </a:p>
          <a:p>
            <a:pPr lvl="0"/>
            <a:endParaRPr lang="es-MX" sz="1050" dirty="0"/>
          </a:p>
        </p:txBody>
      </p:sp>
      <p:pic>
        <p:nvPicPr>
          <p:cNvPr id="11" name="Imagen 10"/>
          <p:cNvPicPr/>
          <p:nvPr/>
        </p:nvPicPr>
        <p:blipFill rotWithShape="1">
          <a:blip r:embed="rId4"/>
          <a:srcRect t="16798" b="21390"/>
          <a:stretch/>
        </p:blipFill>
        <p:spPr>
          <a:xfrm>
            <a:off x="1749425" y="2162622"/>
            <a:ext cx="2587625" cy="2425700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5"/>
          <a:stretch>
            <a:fillRect/>
          </a:stretch>
        </p:blipFill>
        <p:spPr>
          <a:xfrm>
            <a:off x="5077265" y="2169449"/>
            <a:ext cx="2451230" cy="243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228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685</Words>
  <Application>Microsoft Office PowerPoint</Application>
  <PresentationFormat>Presentación en pantalla (16:9)</PresentationFormat>
  <Paragraphs>114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Century Gothic</vt:lpstr>
      <vt:lpstr>Calibri</vt:lpstr>
      <vt:lpstr>Barlow Condensed</vt:lpstr>
      <vt:lpstr>Roboto</vt:lpstr>
      <vt:lpstr>Arial</vt:lpstr>
      <vt:lpstr>Tema de Office</vt:lpstr>
      <vt:lpstr>Farmacias del Ahorro AMEX MSI Análisis Causa Raíz</vt:lpstr>
      <vt:lpstr>Ficha RCA</vt:lpstr>
      <vt:lpstr>Ficha RCA </vt:lpstr>
      <vt:lpstr>Ficha RCA </vt:lpstr>
      <vt:lpstr>Ficha RCA </vt:lpstr>
      <vt:lpstr>Ficha RCA </vt:lpstr>
      <vt:lpstr>Ficha RCA </vt:lpstr>
      <vt:lpstr>Ficha RCA </vt:lpstr>
      <vt:lpstr>Ficha RCA </vt:lpstr>
      <vt:lpstr>Ficha RCA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Farmacias del Ahorro Problemas con devoluciones con programas de lealtad Análisis Causa Raíz</dc:title>
  <dc:creator>Hugo Aguilar</dc:creator>
  <cp:lastModifiedBy>Hugo Aguilar</cp:lastModifiedBy>
  <cp:revision>28</cp:revision>
  <dcterms:modified xsi:type="dcterms:W3CDTF">2024-08-28T14:33:32Z</dcterms:modified>
</cp:coreProperties>
</file>